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70" r:id="rId4"/>
    <p:sldId id="287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260" r:id="rId1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AFFB"/>
    <a:srgbClr val="D2D0FF"/>
    <a:srgbClr val="C6E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6957" autoAdjust="0"/>
  </p:normalViewPr>
  <p:slideViewPr>
    <p:cSldViewPr snapToGrid="0" snapToObjects="1">
      <p:cViewPr varScale="1">
        <p:scale>
          <a:sx n="99" d="100"/>
          <a:sy n="99" d="100"/>
        </p:scale>
        <p:origin x="9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61EA3-CA85-4CF8-A0C9-FE14FA29FD8D}" type="datetimeFigureOut">
              <a:rPr lang="tr-TR" smtClean="0"/>
              <a:t>5.08.2022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C1287-7124-4DF8-B613-0220DA33BF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5800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C1287-7124-4DF8-B613-0220DA33BF81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6125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BEB6C-1411-A149-A0EC-B14D929EA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592BC0-552E-8A4F-80CA-4C78F7580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69AD3-2660-1648-A873-9FC78511F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8/5/2022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56ACE-CED1-2246-908D-ABE724B2D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F59D9-82B3-1B42-8CB3-30B4C3BF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9615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B6761-7872-C44C-930B-C16FAAE0E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77692E-2DE0-9E46-B5C9-51683C0A4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AD8D3-87F7-0044-BC67-AC9C295F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8/5/2022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55C22-D284-CB4C-BCB0-D046CD4A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24B2A-B490-6E44-8B1A-D561D6E7A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77346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51731E-EB23-7641-8DEC-665F9DADD8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576D1-4616-6B44-BC14-08DE0DE05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1419D-9AF8-4143-B889-0F58DD9D1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8/5/2022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407DC-D41C-B442-BE9D-08E011A1A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EA4B2-C36D-854A-9811-44889687E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22398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108DB-30E7-6D40-9393-B0A4920F0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C090B-D058-9E46-A081-FA6478430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EB3F2-410E-F24C-845F-D65BEB971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8/5/2022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1D7EB-8F55-E545-9320-4A30C8D6D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1A7D2-B472-E649-93B6-7395572AF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7986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AF9F0-8A28-AB4C-8C4F-BC3FA4F6D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10383-C8F1-9D44-9F7F-72FFAFAD7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664A2-CA03-4E4C-AD44-B593210EA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8/5/2022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BBD0D-398A-4245-9890-4BF2292E6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00182-B7A0-5640-8F48-EA31AE1C0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7982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8B82F-89C1-B745-92BC-13B261C21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14845-1220-8249-81E3-C857DC54F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D1C4B0-D7F3-2B45-AB8D-FB6583357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57E44-1ED7-B746-B09A-4E8E2BD1D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8/5/2022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1B49D1-A92D-2F42-8513-5317FF4B5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390BAB-A733-5947-933F-748214A8A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9775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14FFC-8ADB-B548-A6AA-D786A3820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B2B86-714E-9449-A21B-C1E7ADECA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4A9F27-65D3-B44D-ADFC-9194EC7CE8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E9A275-5820-7C4C-B9F5-A1B5F34392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B98B24-4375-0D4A-8CE5-04F577FBA5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7B4FAD-E363-4046-A917-ACA654DF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8/5/2022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26ABA5-0ED8-AE44-A122-ED6C8AAF6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22A5CB-D5DB-9849-86E1-46FEC970F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4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06D3E-1CD4-DF4D-8333-317C49119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DF528E-2ECC-D742-8D57-824E7889B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8/5/2022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E60F1-75F7-A845-BFDE-F3F908D23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368157-B90C-0043-9AA0-4ACCB9FA7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4214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3B0890-F76A-D144-8FA8-7DAEBF737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8/5/2022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763531-4F69-0844-B63C-1B28BF8F0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02028-A0BF-B446-B736-2DBF95E06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1746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23B47-4085-9649-9B2C-7181847E3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87035-BEC5-8144-A728-9DF2ACFF2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20F05F-A384-FF4C-BBFA-76B8D1793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0078DB-5A01-7A4B-82A5-D2B9D56C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8/5/2022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D09C7-66C5-8441-B4C9-182C851DF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E78E5-586B-9D45-954B-19A6CC05C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3651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0AA8B-915C-774B-8CCF-BA56D3530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6C36D1-210A-BB4C-A58D-56939621D1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A952FD-3EDE-E74B-A643-4191E6367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60DD4-617A-9340-AE1F-39420B68C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8/5/2022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7537B-6C3E-C04D-948E-7CD037ACA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12B16-9584-0841-AD28-D3AC0EC9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48782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B5D727-9100-3F40-AABD-9EAB22C5E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FD711-D792-784D-ABCB-D6B7A3A53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E94D1-04D9-5E4C-939E-F6F2C3B698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285B2-4808-3A4D-BB68-A2E73C370163}" type="datetimeFigureOut">
              <a:rPr lang="x-none" smtClean="0"/>
              <a:t>8/5/2022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2AEAC-5AAF-2647-83B8-CFA6462DC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33859-E1E1-1345-A40A-0D1D639C3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60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FDD24F1-2016-7845-B5E4-B7E3D1176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480226" y="2615689"/>
            <a:ext cx="7452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1"/>
                </a:solidFill>
              </a:rPr>
              <a:t>EBEVEYNLİK STİLLERİ VE</a:t>
            </a:r>
          </a:p>
          <a:p>
            <a:r>
              <a:rPr lang="tr-TR" sz="4000" b="1" dirty="0">
                <a:solidFill>
                  <a:schemeClr val="accent1"/>
                </a:solidFill>
              </a:rPr>
              <a:t>ÇOCUĞUN SOSYAL GELİŞİMİ</a:t>
            </a:r>
            <a:endParaRPr lang="tr-TR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075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721381" y="2048001"/>
            <a:ext cx="29766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>
                <a:solidFill>
                  <a:schemeClr val="bg1"/>
                </a:solidFill>
              </a:rPr>
              <a:t>Tutarsız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Ebeveynlik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419424" y="2048001"/>
            <a:ext cx="68746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accent1">
                    <a:lumMod val="50000"/>
                  </a:schemeClr>
                </a:solidFill>
              </a:rPr>
              <a:t>Çocuğa gösterilen ilginin şiddeti ve/veya yöntemi dengesizdir.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accent1">
                    <a:lumMod val="50000"/>
                  </a:schemeClr>
                </a:solidFill>
              </a:rPr>
              <a:t>Yasaklar ve kurallar ile ilgili geri bildirimler çelişkilidir.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accent1">
                    <a:lumMod val="50000"/>
                  </a:schemeClr>
                </a:solidFill>
              </a:rPr>
              <a:t>Her iki ebeveynin tepkileri arasında zıtlık görülür. </a:t>
            </a:r>
          </a:p>
        </p:txBody>
      </p:sp>
    </p:spTree>
    <p:extLst>
      <p:ext uri="{BB962C8B-B14F-4D97-AF65-F5344CB8AC3E}">
        <p14:creationId xmlns:p14="http://schemas.microsoft.com/office/powerpoint/2010/main" val="655228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877159" y="1982450"/>
            <a:ext cx="2646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>
                <a:solidFill>
                  <a:schemeClr val="bg1"/>
                </a:solidFill>
              </a:rPr>
              <a:t>Riskler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401265" y="1982450"/>
            <a:ext cx="714905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accent1">
                    <a:lumMod val="50000"/>
                  </a:schemeClr>
                </a:solidFill>
              </a:rPr>
              <a:t>Çocukta neyin doğru neyin yanlış olduğuna dair sürekli bir kafa karışıklığı oluşabilir.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accent1">
                    <a:lumMod val="50000"/>
                  </a:schemeClr>
                </a:solidFill>
              </a:rPr>
              <a:t>Ebeveynler çocuğun gözünde saygınlığını kaybedebilir.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accent1">
                    <a:lumMod val="50000"/>
                  </a:schemeClr>
                </a:solidFill>
              </a:rPr>
              <a:t>Yasakları ve normları benimseme gelişimsel seyrinin gerisinde kalabilir.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accent1">
                    <a:lumMod val="50000"/>
                  </a:schemeClr>
                </a:solidFill>
              </a:rPr>
              <a:t>Çocuk yaptığı hatalar karşısında verilen iki başlı ebeveyn tepkisini çıkarına kullanabilir.</a:t>
            </a:r>
          </a:p>
          <a:p>
            <a:endParaRPr lang="tr-TR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88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544837" y="2048001"/>
            <a:ext cx="29766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>
                <a:solidFill>
                  <a:schemeClr val="bg1"/>
                </a:solidFill>
              </a:rPr>
              <a:t>Demokratik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Ebeveynlik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419424" y="2045821"/>
            <a:ext cx="68746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Çocuk düşünebilen, karar verebilen ve aktif bir birey olarak görülür.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Yasaklar ve kurallar ebeveyn ve çocuk arasındaki anlaşmalarla belirlenir.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Söz konusu anlaşmalara uyması için çocuğa zaman tanınır ve teşvik uygulanır.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Çocuğun yaptığı hataların sonuçları hakkında fikir yürütmesi için rehberlik edilir.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Çocuğun özerkliği ve girişimciliği aile tarafından korumalı bir destek görür.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Her türlü bildirim çocuğa alternatifli sunulur.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Çocuğa sorunların çözümünü kendi bulabilmesi için rehberlik edilir.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4C9116-840E-4F63-A100-F19326C48CD3}"/>
              </a:ext>
            </a:extLst>
          </p:cNvPr>
          <p:cNvSpPr txBox="1"/>
          <p:nvPr/>
        </p:nvSpPr>
        <p:spPr>
          <a:xfrm>
            <a:off x="3935930" y="5176932"/>
            <a:ext cx="82560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r-TR" sz="1400" i="1" dirty="0">
                <a:solidFill>
                  <a:schemeClr val="accent1">
                    <a:lumMod val="50000"/>
                  </a:schemeClr>
                </a:solidFill>
              </a:rPr>
              <a:t>(Akıl yürütmesi için zaman tanımak &gt; Fikrini dinlemek &gt; Eksik noktaları belirtmek &gt; Eksikler için akıl yürütmesine zaman tanımak &gt; Yeni fikirlerini dinlemek &gt; Doğru fikir yürütemediği yerler konusunda bilgilendirme yapmak)</a:t>
            </a:r>
          </a:p>
        </p:txBody>
      </p:sp>
    </p:spTree>
    <p:extLst>
      <p:ext uri="{BB962C8B-B14F-4D97-AF65-F5344CB8AC3E}">
        <p14:creationId xmlns:p14="http://schemas.microsoft.com/office/powerpoint/2010/main" val="3741160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2FD79A-B0C2-884A-AD1B-16A75DBE1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A5CDB8-7177-804E-AA1A-EFFF0BFF7562}"/>
              </a:ext>
            </a:extLst>
          </p:cNvPr>
          <p:cNvSpPr txBox="1"/>
          <p:nvPr/>
        </p:nvSpPr>
        <p:spPr>
          <a:xfrm>
            <a:off x="4050322" y="1867449"/>
            <a:ext cx="264886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chemeClr val="accent1">
                    <a:lumMod val="50000"/>
                  </a:schemeClr>
                </a:solidFill>
              </a:rPr>
              <a:t>İçe Dönük Çocuklar</a:t>
            </a:r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tr-TR" sz="1200" b="1" dirty="0">
                <a:solidFill>
                  <a:schemeClr val="accent1">
                    <a:lumMod val="50000"/>
                  </a:schemeClr>
                </a:solidFill>
              </a:rPr>
              <a:t>İletişim kurmak konusunda çekingen davranabilirler.</a:t>
            </a:r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tr-TR" sz="1200" b="1" dirty="0">
                <a:solidFill>
                  <a:schemeClr val="accent1">
                    <a:lumMod val="50000"/>
                  </a:schemeClr>
                </a:solidFill>
              </a:rPr>
              <a:t>Önce düşünür sonra eyleme geçerler.</a:t>
            </a:r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tr-TR" sz="1200" b="1" dirty="0">
                <a:solidFill>
                  <a:schemeClr val="accent1">
                    <a:lumMod val="50000"/>
                  </a:schemeClr>
                </a:solidFill>
              </a:rPr>
              <a:t>Potansiyellerini dışa vurmak için rehberliğe ihtiyaçları vardır. </a:t>
            </a:r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tr-TR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tr-TR" sz="1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tr-TR" sz="1400" b="1" dirty="0">
                <a:solidFill>
                  <a:schemeClr val="accent1">
                    <a:lumMod val="50000"/>
                  </a:schemeClr>
                </a:solidFill>
              </a:rPr>
              <a:t>Dışa Dönük Çocuklar</a:t>
            </a:r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tr-TR" sz="1200" b="1" dirty="0">
                <a:solidFill>
                  <a:schemeClr val="accent1">
                    <a:lumMod val="50000"/>
                  </a:schemeClr>
                </a:solidFill>
              </a:rPr>
              <a:t>İletişim konusunda istekli ve atılganlardır.</a:t>
            </a:r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tr-TR" sz="1200" b="1" dirty="0">
                <a:solidFill>
                  <a:schemeClr val="accent1">
                    <a:lumMod val="50000"/>
                  </a:schemeClr>
                </a:solidFill>
              </a:rPr>
              <a:t>Önce eyleme geçer sonra düşünürler.</a:t>
            </a:r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tr-TR" sz="1200" b="1" dirty="0">
                <a:solidFill>
                  <a:schemeClr val="accent1">
                    <a:lumMod val="50000"/>
                  </a:schemeClr>
                </a:solidFill>
              </a:rPr>
              <a:t>Kolayca dışa vurdukları potansiyellerini düzenlemek için rehberliğe ihtiyaç duyarlar.</a:t>
            </a:r>
          </a:p>
          <a:p>
            <a:pPr>
              <a:buClr>
                <a:srgbClr val="00B0F0"/>
              </a:buClr>
            </a:pPr>
            <a:endParaRPr lang="tr-TR" sz="1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tr-TR" sz="2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x-none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418357" y="1843950"/>
            <a:ext cx="310449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chemeClr val="bg1"/>
                </a:solidFill>
              </a:rPr>
              <a:t>Bir ebeveynlik stili bir veya daha çok stille beraber uygulanıyor olabilir…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tr-TR" sz="2000" b="1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chemeClr val="bg1"/>
                </a:solidFill>
              </a:rPr>
              <a:t>Ebeveynlik stillerine karşı çocuk tepkileri çocuğun mizacına bağlı olarak değişkenlik gösterebilir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21F70C-8647-410D-AE0C-CF877CD6FB1B}"/>
              </a:ext>
            </a:extLst>
          </p:cNvPr>
          <p:cNvSpPr txBox="1"/>
          <p:nvPr/>
        </p:nvSpPr>
        <p:spPr>
          <a:xfrm>
            <a:off x="7626353" y="4283962"/>
            <a:ext cx="1299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Aykırılık, Saldırganlık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ACA22B-BD2A-4C8E-813F-8B77611A4C68}"/>
              </a:ext>
            </a:extLst>
          </p:cNvPr>
          <p:cNvSpPr txBox="1"/>
          <p:nvPr/>
        </p:nvSpPr>
        <p:spPr>
          <a:xfrm>
            <a:off x="7648567" y="2250871"/>
            <a:ext cx="1299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Pasiflik, İsteksizlik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6C7DC5-1551-440A-AD35-5C1EF2E1261E}"/>
              </a:ext>
            </a:extLst>
          </p:cNvPr>
          <p:cNvSpPr txBox="1"/>
          <p:nvPr/>
        </p:nvSpPr>
        <p:spPr>
          <a:xfrm>
            <a:off x="9765476" y="2263708"/>
            <a:ext cx="1793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Güvensizlik, Asosyal Eğilimler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852998-B1C2-4422-A979-FEFB835D748D}"/>
              </a:ext>
            </a:extLst>
          </p:cNvPr>
          <p:cNvSpPr txBox="1"/>
          <p:nvPr/>
        </p:nvSpPr>
        <p:spPr>
          <a:xfrm>
            <a:off x="9946442" y="4278790"/>
            <a:ext cx="1793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Sık Yalan Söyleme, Normları Benimsememe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B62C437-6D4C-45BD-9407-036D18DDE478}"/>
              </a:ext>
            </a:extLst>
          </p:cNvPr>
          <p:cNvSpPr/>
          <p:nvPr/>
        </p:nvSpPr>
        <p:spPr>
          <a:xfrm>
            <a:off x="7573169" y="3017879"/>
            <a:ext cx="1374808" cy="11454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Aşırı</a:t>
            </a:r>
            <a:r>
              <a:rPr lang="en-US" b="1" dirty="0"/>
              <a:t> </a:t>
            </a:r>
            <a:r>
              <a:rPr lang="en-US" b="1" dirty="0" err="1"/>
              <a:t>Koruyucu</a:t>
            </a:r>
            <a:r>
              <a:rPr lang="en-US" b="1" dirty="0"/>
              <a:t> </a:t>
            </a:r>
            <a:r>
              <a:rPr lang="en-US" b="1" dirty="0" err="1"/>
              <a:t>Ebeveynlik</a:t>
            </a:r>
            <a:endParaRPr lang="en-US" b="1" dirty="0"/>
          </a:p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DC765C8-A04D-4948-B792-C4F2A2441059}"/>
              </a:ext>
            </a:extLst>
          </p:cNvPr>
          <p:cNvSpPr/>
          <p:nvPr/>
        </p:nvSpPr>
        <p:spPr>
          <a:xfrm>
            <a:off x="9852751" y="3017879"/>
            <a:ext cx="1374808" cy="11454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Tutarsız</a:t>
            </a:r>
          </a:p>
          <a:p>
            <a:pPr algn="ctr"/>
            <a:r>
              <a:rPr lang="en-US" b="1" dirty="0" err="1"/>
              <a:t>Ebeveynlik</a:t>
            </a:r>
            <a:endParaRPr lang="en-US" b="1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266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40381" y="2315013"/>
            <a:ext cx="29766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solidFill>
                  <a:schemeClr val="bg1"/>
                </a:solidFill>
              </a:rPr>
              <a:t>Baskıcı ve Otoriter Ebeveynlik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702453" y="2319963"/>
            <a:ext cx="68746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accent1">
                    <a:lumMod val="50000"/>
                  </a:schemeClr>
                </a:solidFill>
              </a:rPr>
              <a:t>Emir ve komuta eğitimi verilir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accent1">
                    <a:lumMod val="50000"/>
                  </a:schemeClr>
                </a:solidFill>
              </a:rPr>
              <a:t>Çocuk akıl edemeyen pasif bir alıcı olarak görülür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accent1">
                    <a:lumMod val="50000"/>
                  </a:schemeClr>
                </a:solidFill>
              </a:rPr>
              <a:t>Çocuk  sözlü veya fiziksel şiddete maruz kalabilir</a:t>
            </a:r>
          </a:p>
        </p:txBody>
      </p:sp>
    </p:spTree>
    <p:extLst>
      <p:ext uri="{BB962C8B-B14F-4D97-AF65-F5344CB8AC3E}">
        <p14:creationId xmlns:p14="http://schemas.microsoft.com/office/powerpoint/2010/main" val="194067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877159" y="1982450"/>
            <a:ext cx="2646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>
                <a:solidFill>
                  <a:schemeClr val="bg1"/>
                </a:solidFill>
              </a:rPr>
              <a:t>Riskler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401265" y="1982450"/>
            <a:ext cx="714905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accent1">
                    <a:lumMod val="50000"/>
                  </a:schemeClr>
                </a:solidFill>
              </a:rPr>
              <a:t>Yaratıcı zeka ve üretkenlik yeterince gelişmeyebilir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accent1">
                    <a:lumMod val="50000"/>
                  </a:schemeClr>
                </a:solidFill>
              </a:rPr>
              <a:t>Çocuğun karar verme mekanizması gelişimsel seyrinin gerisinde kalabilir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accent1">
                    <a:lumMod val="50000"/>
                  </a:schemeClr>
                </a:solidFill>
              </a:rPr>
              <a:t>Çocuk hem halihazırda hem ilerleyen yaşlarda sosyal girişkenlik problemi yaşayabilir</a:t>
            </a:r>
          </a:p>
          <a:p>
            <a:endParaRPr lang="tr-TR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65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721381" y="2048001"/>
            <a:ext cx="29766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>
                <a:solidFill>
                  <a:schemeClr val="bg1"/>
                </a:solidFill>
              </a:rPr>
              <a:t>Çocuk Merkezli Ebeveynlik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419424" y="2048001"/>
            <a:ext cx="68746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accent1">
                    <a:lumMod val="50000"/>
                  </a:schemeClr>
                </a:solidFill>
              </a:rPr>
              <a:t>Çocuğun istekleri ve kararları başlıca önemdedir.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accent1">
                    <a:lumMod val="50000"/>
                  </a:schemeClr>
                </a:solidFill>
              </a:rPr>
              <a:t>Ailenin odağı çocuğun gerçek ihtiyaçlarından çok mutluluğundadır.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accent1">
                    <a:lumMod val="50000"/>
                  </a:schemeClr>
                </a:solidFill>
              </a:rPr>
              <a:t>Aile sürekli olarak çocuğa tek yönlü adapte olmaya çalışır.</a:t>
            </a:r>
          </a:p>
        </p:txBody>
      </p:sp>
    </p:spTree>
    <p:extLst>
      <p:ext uri="{BB962C8B-B14F-4D97-AF65-F5344CB8AC3E}">
        <p14:creationId xmlns:p14="http://schemas.microsoft.com/office/powerpoint/2010/main" val="3630877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877159" y="1982450"/>
            <a:ext cx="2646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>
                <a:solidFill>
                  <a:schemeClr val="bg1"/>
                </a:solidFill>
              </a:rPr>
              <a:t>Riskler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401265" y="1982450"/>
            <a:ext cx="714905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accent1">
                    <a:lumMod val="50000"/>
                  </a:schemeClr>
                </a:solidFill>
              </a:rPr>
              <a:t>Abartılmış sevgi çocukta genel bir doyumsuzluğa ve ilgi </a:t>
            </a:r>
            <a:r>
              <a:rPr lang="tr-TR" sz="2800" dirty="0" err="1">
                <a:solidFill>
                  <a:schemeClr val="accent1">
                    <a:lumMod val="50000"/>
                  </a:schemeClr>
                </a:solidFill>
              </a:rPr>
              <a:t>obezitesi</a:t>
            </a:r>
            <a:r>
              <a:rPr lang="tr-TR" sz="2800" dirty="0">
                <a:solidFill>
                  <a:schemeClr val="accent1">
                    <a:lumMod val="50000"/>
                  </a:schemeClr>
                </a:solidFill>
              </a:rPr>
              <a:t> olmaya sebebiyet verebilir.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accent1">
                    <a:lumMod val="50000"/>
                  </a:schemeClr>
                </a:solidFill>
              </a:rPr>
              <a:t>Çocuk hem halihazırda hem ileriki yaşlarda kuralları ve sınırlar anlamakta ve onlara uymakta problem yaşayabilir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accent1">
                    <a:lumMod val="50000"/>
                  </a:schemeClr>
                </a:solidFill>
              </a:rPr>
              <a:t>Bir süre sonra çocuk ebeveynlerini kendine hizmetkar olarak görmeye başlayabilir</a:t>
            </a:r>
          </a:p>
          <a:p>
            <a:endParaRPr lang="tr-TR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343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721381" y="2048001"/>
            <a:ext cx="29766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>
                <a:solidFill>
                  <a:schemeClr val="bg1"/>
                </a:solidFill>
              </a:rPr>
              <a:t>Aşırı Koruyucu Ebeveynlik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419424" y="2048001"/>
            <a:ext cx="68746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accent1">
                    <a:lumMod val="50000"/>
                  </a:schemeClr>
                </a:solidFill>
              </a:rPr>
              <a:t>Bakım veren ile çocuk arasında mutlak bir bağımlılık gözlenir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accent1">
                    <a:lumMod val="50000"/>
                  </a:schemeClr>
                </a:solidFill>
              </a:rPr>
              <a:t>Çocuğun tüm öğrenme süreçleri ebeveynler tarafından biçimlendirilir.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accent1">
                    <a:lumMod val="50000"/>
                  </a:schemeClr>
                </a:solidFill>
              </a:rPr>
              <a:t>Çocuğun ev ve aile dışı ile ilişkisi gerekli olan seviyeden daha azdır.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accent1">
                    <a:lumMod val="50000"/>
                  </a:schemeClr>
                </a:solidFill>
              </a:rPr>
              <a:t>Çocuk kendi kontrol süreçlerine aktif olarak katılmaz</a:t>
            </a:r>
          </a:p>
        </p:txBody>
      </p:sp>
    </p:spTree>
    <p:extLst>
      <p:ext uri="{BB962C8B-B14F-4D97-AF65-F5344CB8AC3E}">
        <p14:creationId xmlns:p14="http://schemas.microsoft.com/office/powerpoint/2010/main" val="755091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877159" y="1982450"/>
            <a:ext cx="2646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>
                <a:solidFill>
                  <a:schemeClr val="bg1"/>
                </a:solidFill>
              </a:rPr>
              <a:t>Riskler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401265" y="1982450"/>
            <a:ext cx="714905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accent1">
                    <a:lumMod val="50000"/>
                  </a:schemeClr>
                </a:solidFill>
              </a:rPr>
              <a:t>Çocuğun özerklik duygusu gelişimsel seyrinin gerisinde kalabilir.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accent1">
                    <a:lumMod val="50000"/>
                  </a:schemeClr>
                </a:solidFill>
              </a:rPr>
              <a:t>Çocuk dış dünyada sorunla karşılaşma ve bunu çözme konusunda bağışıklık geliştiremeyebilir.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accent1">
                    <a:lumMod val="50000"/>
                  </a:schemeClr>
                </a:solidFill>
              </a:rPr>
              <a:t>Dış dünya ile az temastan kaynaklanan ‘’Bilinmez ve Güvensiz Dünya’’ algısı baş gösterebilir.</a:t>
            </a:r>
          </a:p>
          <a:p>
            <a:endParaRPr lang="tr-TR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98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721381" y="2048001"/>
            <a:ext cx="29766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>
                <a:solidFill>
                  <a:schemeClr val="bg1"/>
                </a:solidFill>
              </a:rPr>
              <a:t>İlgisiz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Ebeveynlik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419424" y="2048001"/>
            <a:ext cx="68746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Ebeveynler çocukla yeterli ve nitelikli olarak ilgilenmez.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Genellikle hoş görmek, boş vermekle karıştırılır.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Çocuk ve ebeveynler arasında iletişim kopuktur ve sözel ifadeler az kullanılır.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Ancak çocuğun ebeveynleri rahatsız ettiği durumlarda tenkit etme üzerine bir iletişim kurulur.</a:t>
            </a:r>
          </a:p>
        </p:txBody>
      </p:sp>
    </p:spTree>
    <p:extLst>
      <p:ext uri="{BB962C8B-B14F-4D97-AF65-F5344CB8AC3E}">
        <p14:creationId xmlns:p14="http://schemas.microsoft.com/office/powerpoint/2010/main" val="3804168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877159" y="1982450"/>
            <a:ext cx="2646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>
                <a:solidFill>
                  <a:schemeClr val="bg1"/>
                </a:solidFill>
              </a:rPr>
              <a:t>Riskler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401265" y="1982450"/>
            <a:ext cx="714905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accent1">
                    <a:lumMod val="50000"/>
                  </a:schemeClr>
                </a:solidFill>
              </a:rPr>
              <a:t>Çocuk, dikkat çekmek adına tehlikeli şeyler yapabilir ve hatta kendine zarar verebilir.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accent1">
                    <a:lumMod val="50000"/>
                  </a:schemeClr>
                </a:solidFill>
              </a:rPr>
              <a:t>Çocuk, başkalarıyla iletişim kurma konusunda gelişimsel seyrinin gerisinde kalabilir.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accent1">
                    <a:lumMod val="50000"/>
                  </a:schemeClr>
                </a:solidFill>
              </a:rPr>
              <a:t>Çocukta halihazırda ve ilerleyen yaşlarda özgüven ve özsaygı problemleri yaşayabilir.</a:t>
            </a:r>
          </a:p>
          <a:p>
            <a:endParaRPr lang="tr-TR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08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549</Words>
  <Application>Microsoft Office PowerPoint</Application>
  <PresentationFormat>Widescreen</PresentationFormat>
  <Paragraphs>79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Deniz Çetin</cp:lastModifiedBy>
  <cp:revision>59</cp:revision>
  <dcterms:created xsi:type="dcterms:W3CDTF">2020-11-02T08:42:42Z</dcterms:created>
  <dcterms:modified xsi:type="dcterms:W3CDTF">2022-08-05T12:21:28Z</dcterms:modified>
</cp:coreProperties>
</file>